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ira.softgames.de/browse/PW-1759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4f3345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4f334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Notifications are a key mechanic to get players back to the game. It's a common practice with native mobile games, but less common with web games.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On Facebook Instant with Bot message we see 5-10% improvement in D1RR for subscribed users.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Better support of Web Notifications &amp; Push APIs, can help improve player retention in web games.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Improving the UX of the notification opt in is a key to the success this mechanic.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83f141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983f141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~20% of our ANDROID sessions on Facebook instant games are of returning users through the homescreen shortcut... and users returning </a:t>
            </a:r>
            <a:r>
              <a:rPr lang="en">
                <a:solidFill>
                  <a:srgbClr val="222222"/>
                </a:solidFill>
              </a:rPr>
              <a:t>through</a:t>
            </a:r>
            <a:r>
              <a:rPr lang="en">
                <a:solidFill>
                  <a:srgbClr val="222222"/>
                </a:solidFill>
              </a:rPr>
              <a:t> a shortcut have much better retention.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On web theres not yet a simple standard way for users to add a shortcut or bookmark, and its possible that a lot of less </a:t>
            </a:r>
            <a:r>
              <a:rPr lang="en">
                <a:solidFill>
                  <a:srgbClr val="222222"/>
                </a:solidFill>
              </a:rPr>
              <a:t>savvy</a:t>
            </a:r>
            <a:r>
              <a:rPr lang="en">
                <a:solidFill>
                  <a:srgbClr val="222222"/>
                </a:solidFill>
              </a:rPr>
              <a:t> users are not aware of the possibility. 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Chrome Add to homescreen is a step in the right direction, but a </a:t>
            </a:r>
            <a:r>
              <a:rPr lang="en">
                <a:solidFill>
                  <a:srgbClr val="222222"/>
                </a:solidFill>
              </a:rPr>
              <a:t>similar</a:t>
            </a:r>
            <a:r>
              <a:rPr lang="en">
                <a:solidFill>
                  <a:srgbClr val="222222"/>
                </a:solidFill>
              </a:rPr>
              <a:t> solution is not yet widely supported with other browsers and the rules of its display are not </a:t>
            </a:r>
            <a:r>
              <a:rPr lang="en">
                <a:solidFill>
                  <a:srgbClr val="222222"/>
                </a:solidFill>
              </a:rPr>
              <a:t>transparent</a:t>
            </a:r>
            <a:r>
              <a:rPr lang="en">
                <a:solidFill>
                  <a:srgbClr val="222222"/>
                </a:solidFill>
              </a:rPr>
              <a:t> and not in control of the developer.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Perhaps adding an API </a:t>
            </a:r>
            <a:r>
              <a:rPr lang="en">
                <a:solidFill>
                  <a:srgbClr val="222222"/>
                </a:solidFill>
              </a:rPr>
              <a:t>with similar flow to the Web Notifications can improve users ability to return to games they love.</a:t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83f1412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83f141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The simplicity and immediacy of payments and rewarded ads in native mobile games is driving ~$60B in revenues.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Can the Payment Request API makes payments in web games as easy?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At the moment, there's no strong solutions for rewarded ads which is a missed opportunity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5e5a53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c5e5a53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983f1412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983f1412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SOFTGAMES is a leading developer of the most popular Instant Games for Facebook Messengers with millions of users every month.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Further SOFTGAMES is operating the world’s largest platform for HTML5 games distribution and monetization outside the Messengers.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Our vision is to help users to instantly play great games with their friends, while helping brands to reach their target audiences.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83f14126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83f14126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83f141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83f141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Loading time is one of the most critical elements of Games UX, and the main reason player abandon games.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would be a 3s loading time median 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Casual game developers intend to load everything upfront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Conflict between fast loading and seamless play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Conflict between fast loading and offline play preparation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about games in webviews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83f1412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83f1412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A key advantage of native downloadable games over web games is the easy ability to play offline.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progressive web app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App cache manifest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Offline play is a possible, but very daunting technically. Perhaps this can be improved?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Users need an easy way to access their offline games: at the moment, adding a website to the homescreen is a complex task that most users might fail at.</a:t>
            </a:r>
            <a:endParaRPr>
              <a:solidFill>
                <a:srgbClr val="22222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983f1412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983f141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We often find code and assets of our games being used by other developers.</a:t>
            </a:r>
            <a:endParaRPr>
              <a:solidFill>
                <a:srgbClr val="222222"/>
              </a:solidFill>
            </a:endParaRPr>
          </a:p>
          <a:p>
            <a:pPr indent="-2984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We hope to share examples, and ideas on possible solutions.</a:t>
            </a:r>
            <a:endParaRPr>
              <a:solidFill>
                <a:srgbClr val="222222"/>
              </a:solidFill>
            </a:endParaRPr>
          </a:p>
          <a:p>
            <a:pPr indent="-2984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for flash was little higher as it was ‘compiled’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is max obfuscated/uglified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content can be copied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83f1412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83f1412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Allowing the users to seamlessly switch browsers and devices while maintaining game progress and data can improve UX immensely. 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Can this be achieved without the extra friction of added registration/auth or server side solutions?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If achievable how can we protect the users privacy?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w/o user interaction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-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Fingerprinting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https://jira.softgames.de/browse/PW-1759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user interaction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-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Own user base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-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party login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Problem: 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-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login usually interrupts the game play and might be a drop-off point 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Helvetica Neue"/>
              <a:buChar char="-"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privacy 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implementations: Social networks/messengers</a:t>
            </a:r>
            <a:endParaRPr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c5e5a53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c5e5a53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It’s still very hard for games to get visibility and traffic.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It's</a:t>
            </a:r>
            <a:r>
              <a:rPr lang="en">
                <a:solidFill>
                  <a:srgbClr val="222222"/>
                </a:solidFill>
              </a:rPr>
              <a:t> clear that a solution like the App Store / Play Store is not in sight.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FB instant and other social networks are giving hope for the future.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Even after a player already played the game for the first time, it's still very hard to get back to game he liked which makes retention with web games a big challenge.</a:t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5e5a538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5e5a538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It’s still very hard for games to get visibility and traffic.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It's clear that a solution like the App Store / Play Store is not in sight.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FB instant and other social networks are giving hope for the future.</a:t>
            </a:r>
            <a:endParaRPr>
              <a:solidFill>
                <a:srgbClr val="22222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■"/>
            </a:pPr>
            <a:r>
              <a:rPr lang="en">
                <a:solidFill>
                  <a:srgbClr val="222222"/>
                </a:solidFill>
              </a:rPr>
              <a:t>Even after a player already played the game for the first time, it's still very hard to get back to game he liked which makes retention with web games a big challenge.</a:t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type="title"/>
          </p:nvPr>
        </p:nvSpPr>
        <p:spPr>
          <a:xfrm>
            <a:off x="257850" y="735475"/>
            <a:ext cx="86283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39650" y="1421125"/>
            <a:ext cx="8440500" cy="3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5052475"/>
            <a:ext cx="9144000" cy="90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8450" y="268212"/>
            <a:ext cx="1560502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832783" y="4613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52475"/>
            <a:ext cx="9144000" cy="90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hyperlink" Target="https://blog.pushengage.com/definitive-guide-increase-push-notification-opt-in-rate/" TargetMode="External"/><Relationship Id="rId7" Type="http://schemas.openxmlformats.org/officeDocument/2006/relationships/hyperlink" Target="https://www.accengage.com/press-release-accengage-releases-the-push-notification-benchmark-2018/" TargetMode="External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583950" y="1931700"/>
            <a:ext cx="79761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666666"/>
                </a:solidFill>
              </a:rPr>
              <a:t>Report from the trenches of an HTML5 game provider</a:t>
            </a:r>
            <a:endParaRPr b="1" sz="4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817" y="198547"/>
            <a:ext cx="448910" cy="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647625" y="892463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44</a:t>
            </a: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b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454425" y="892463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91</a:t>
            </a: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b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5964775" y="89247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5-15%</a:t>
            </a:r>
            <a:endParaRPr b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50826" y="1956338"/>
            <a:ext cx="1416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 opt in rate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086175" y="1956338"/>
            <a:ext cx="1806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 opt in rate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596525" y="1956350"/>
            <a:ext cx="1806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opt in rate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363" y="2545203"/>
            <a:ext cx="3932973" cy="21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5">
            <a:alphaModFix/>
          </a:blip>
          <a:srcRect b="6524" l="52825" r="0" t="0"/>
          <a:stretch/>
        </p:blipFill>
        <p:spPr>
          <a:xfrm>
            <a:off x="5621338" y="2510578"/>
            <a:ext cx="2327726" cy="217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3972750" y="1219263"/>
            <a:ext cx="1806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b="1" sz="60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>
            <a:off x="-4700" y="2384790"/>
            <a:ext cx="9160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2" name="Google Shape;162;p22"/>
          <p:cNvSpPr txBox="1"/>
          <p:nvPr/>
        </p:nvSpPr>
        <p:spPr>
          <a:xfrm>
            <a:off x="2264100" y="4446925"/>
            <a:ext cx="68799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999999"/>
                </a:solidFill>
                <a:hlinkClick r:id="rId6"/>
              </a:rPr>
              <a:t>https://blog.pushengage.com/definitive-guide-increase-push-notification-opt-in-rate/</a:t>
            </a:r>
            <a:endParaRPr sz="800" u="sng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999999"/>
                </a:solidFill>
                <a:hlinkClick r:id="rId7"/>
              </a:rPr>
              <a:t>https://www.accengage.com/press-release-accengage-releases-the-push-notification-benchmark-2018/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188950" y="198550"/>
            <a:ext cx="34095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Notifications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7339700" y="3237265"/>
            <a:ext cx="723900" cy="7239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6674" y="3376157"/>
            <a:ext cx="349949" cy="3667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1080400" y="3237265"/>
            <a:ext cx="723900" cy="7239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7375" y="3445605"/>
            <a:ext cx="349949" cy="36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025" y="229538"/>
            <a:ext cx="426300" cy="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963" y="864975"/>
            <a:ext cx="6056075" cy="404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3"/>
          <p:cNvGrpSpPr/>
          <p:nvPr/>
        </p:nvGrpSpPr>
        <p:grpSpPr>
          <a:xfrm>
            <a:off x="5525015" y="1026800"/>
            <a:ext cx="1930710" cy="828900"/>
            <a:chOff x="4602900" y="1045175"/>
            <a:chExt cx="2291100" cy="828900"/>
          </a:xfrm>
        </p:grpSpPr>
        <p:sp>
          <p:nvSpPr>
            <p:cNvPr id="175" name="Google Shape;175;p23"/>
            <p:cNvSpPr/>
            <p:nvPr/>
          </p:nvSpPr>
          <p:spPr>
            <a:xfrm>
              <a:off x="4602900" y="1045175"/>
              <a:ext cx="2291100" cy="8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 to home screen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6" name="Google Shape;176;p23"/>
            <p:cNvGrpSpPr/>
            <p:nvPr/>
          </p:nvGrpSpPr>
          <p:grpSpPr>
            <a:xfrm>
              <a:off x="5560550" y="1153250"/>
              <a:ext cx="324300" cy="324300"/>
              <a:chOff x="5560550" y="1029725"/>
              <a:chExt cx="324300" cy="324300"/>
            </a:xfrm>
          </p:grpSpPr>
          <p:sp>
            <p:nvSpPr>
              <p:cNvPr id="177" name="Google Shape;177;p23"/>
              <p:cNvSpPr/>
              <p:nvPr/>
            </p:nvSpPr>
            <p:spPr>
              <a:xfrm>
                <a:off x="5560550" y="1029725"/>
                <a:ext cx="324300" cy="3243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>
                <a:off x="5591450" y="1060625"/>
                <a:ext cx="262500" cy="2625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23"/>
          <p:cNvSpPr txBox="1"/>
          <p:nvPr>
            <p:ph type="title"/>
          </p:nvPr>
        </p:nvSpPr>
        <p:spPr>
          <a:xfrm>
            <a:off x="188950" y="198550"/>
            <a:ext cx="43062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Shortcuts / Bookmarks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88" y="233676"/>
            <a:ext cx="442025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8 Mobile Game Revenue"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50" y="940057"/>
            <a:ext cx="5243326" cy="354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5006325" y="1278650"/>
            <a:ext cx="879300" cy="286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5545025" y="1514575"/>
            <a:ext cx="3354475" cy="1136350"/>
          </a:xfrm>
          <a:prstGeom prst="flowChart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app purchase</a:t>
            </a:r>
            <a:endParaRPr b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Payment </a:t>
            </a:r>
            <a:r>
              <a:rPr lang="en"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request</a:t>
            </a:r>
            <a:r>
              <a:rPr lang="en"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API?</a:t>
            </a:r>
            <a:endParaRPr sz="1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545025" y="2854225"/>
            <a:ext cx="3354475" cy="1176225"/>
          </a:xfrm>
          <a:prstGeom prst="flowChart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Rewarded Ads</a:t>
            </a:r>
            <a:endParaRPr b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Missing support</a:t>
            </a:r>
            <a:endParaRPr sz="1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758563" y="1046725"/>
            <a:ext cx="2927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Web Games Monetization?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4772475" y="2512825"/>
            <a:ext cx="682800" cy="3414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188950" y="198550"/>
            <a:ext cx="25032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Monetization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257850" y="2343750"/>
            <a:ext cx="86283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Thank You!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679950" y="1664250"/>
            <a:ext cx="7784100" cy="18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 leading developer of the most popular Instant Games for Facebook Messengers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perating the world’s largest platform for HTML5 games distribution</a:t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28825" y="201750"/>
            <a:ext cx="37374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About SOFTGAMES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199850" y="115900"/>
            <a:ext cx="86283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Outline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852950" y="1163100"/>
            <a:ext cx="5438100" cy="28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 of web game development 2019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Notifications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Loading and storage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Offline play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Piracy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Devices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Discovery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Notifications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Monetization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00" y="1108512"/>
            <a:ext cx="5375351" cy="35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250" y="207650"/>
            <a:ext cx="908941" cy="4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5361700" y="1903038"/>
            <a:ext cx="30423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Platform Goal: &lt;500ms TTFB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Goal: &lt;3s to Start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183175" y="191925"/>
            <a:ext cx="3705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Loading &amp; Storage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680100" y="1313700"/>
            <a:ext cx="7783800" cy="1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Full game but without monetization and backend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‘Mini game’?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200350" y="214300"/>
            <a:ext cx="7506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Offline Play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88" y="214300"/>
            <a:ext cx="642125" cy="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629500"/>
            <a:ext cx="8567656" cy="220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5101450" y="1831788"/>
            <a:ext cx="20976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Obfuscation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Uglification vs beautifier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De-obfuscators.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00" y="231975"/>
            <a:ext cx="312676" cy="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173875" y="231975"/>
            <a:ext cx="12855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Piracy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625" y="1175550"/>
            <a:ext cx="3810148" cy="2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664" y="1287066"/>
            <a:ext cx="2170068" cy="2170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070000" y="3568625"/>
            <a:ext cx="50040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Idea: ‘runtime code’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Result: We don’t care, as it is high effort on casual games.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5574500" y="1463425"/>
            <a:ext cx="2502300" cy="27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Options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Fingerprint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IP-address (location)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Combination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Problem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Interruption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Privacy</a:t>
            </a:r>
            <a:endParaRPr sz="14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150" y="235594"/>
            <a:ext cx="4599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25" y="1365488"/>
            <a:ext cx="4349350" cy="290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188950" y="214300"/>
            <a:ext cx="30252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Multiple Devices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1091025" y="3059450"/>
            <a:ext cx="1045500" cy="1045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185" y="3148615"/>
            <a:ext cx="595185" cy="8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672" y="198547"/>
            <a:ext cx="456000" cy="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188950" y="198550"/>
            <a:ext cx="34095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Discovery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994" y="980285"/>
            <a:ext cx="5804002" cy="3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1"/>
          <p:cNvGrpSpPr/>
          <p:nvPr/>
        </p:nvGrpSpPr>
        <p:grpSpPr>
          <a:xfrm>
            <a:off x="-2903205" y="767791"/>
            <a:ext cx="12541852" cy="4124410"/>
            <a:chOff x="-916250" y="1421125"/>
            <a:chExt cx="10554449" cy="3470849"/>
          </a:xfrm>
        </p:grpSpPr>
        <p:pic>
          <p:nvPicPr>
            <p:cNvPr id="126" name="Google Shape;12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25" y="14211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25" y="257807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25" y="37350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01900" y="14211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01900" y="257807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01900" y="37350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975" y="14211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975" y="257807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975" y="37350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20050" y="14211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20050" y="257807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20050" y="37350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79125" y="14211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79125" y="257807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79125" y="37350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6250" y="14211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6250" y="257807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6250" y="3735025"/>
              <a:ext cx="1759074" cy="1156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1"/>
          <p:cNvSpPr txBox="1"/>
          <p:nvPr/>
        </p:nvSpPr>
        <p:spPr>
          <a:xfrm>
            <a:off x="0" y="2282050"/>
            <a:ext cx="9117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is my game?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188950" y="198550"/>
            <a:ext cx="34095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Discovery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672" y="198547"/>
            <a:ext cx="456000" cy="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games">
  <a:themeElements>
    <a:clrScheme name="Simple Light">
      <a:dk1>
        <a:srgbClr val="000000"/>
      </a:dk1>
      <a:lt1>
        <a:srgbClr val="FFFFFF"/>
      </a:lt1>
      <a:dk2>
        <a:srgbClr val="616161"/>
      </a:dk2>
      <a:lt2>
        <a:srgbClr val="F77F00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